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21"/>
  </p:notesMasterIdLst>
  <p:sldIdLst>
    <p:sldId id="290" r:id="rId2"/>
    <p:sldId id="293" r:id="rId3"/>
    <p:sldId id="277" r:id="rId4"/>
    <p:sldId id="278" r:id="rId5"/>
    <p:sldId id="291" r:id="rId6"/>
    <p:sldId id="280" r:id="rId7"/>
    <p:sldId id="281" r:id="rId8"/>
    <p:sldId id="282" r:id="rId9"/>
    <p:sldId id="283" r:id="rId10"/>
    <p:sldId id="284" r:id="rId11"/>
    <p:sldId id="295" r:id="rId12"/>
    <p:sldId id="296" r:id="rId13"/>
    <p:sldId id="297" r:id="rId14"/>
    <p:sldId id="300" r:id="rId15"/>
    <p:sldId id="298" r:id="rId16"/>
    <p:sldId id="299" r:id="rId17"/>
    <p:sldId id="301" r:id="rId18"/>
    <p:sldId id="302" r:id="rId19"/>
    <p:sldId id="30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 autoAdjust="0"/>
    <p:restoredTop sz="90453" autoAdjust="0"/>
  </p:normalViewPr>
  <p:slideViewPr>
    <p:cSldViewPr snapToGrid="0" snapToObjects="1">
      <p:cViewPr varScale="1">
        <p:scale>
          <a:sx n="132" d="100"/>
          <a:sy n="132" d="100"/>
        </p:scale>
        <p:origin x="-12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92F88-D5C3-BB44-8F9F-C03624D04443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C918C-6F91-DF42-885D-FB52621DA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0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E2F8-AB0D-F641-88A6-8BAE73571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9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1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1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7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0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3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public.etherpad-mozilla.org/p/2019-2-26-cruk-ci-myrd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s://doaj.org/" TargetMode="External"/><Relationship Id="rId5" Type="http://schemas.openxmlformats.org/officeDocument/2006/relationships/hyperlink" Target="https://riojournal.com/" TargetMode="External"/><Relationship Id="rId6" Type="http://schemas.openxmlformats.org/officeDocument/2006/relationships/image" Target="../media/image23.png"/><Relationship Id="rId7" Type="http://schemas.openxmlformats.org/officeDocument/2006/relationships/hyperlink" Target="https://www.biorxiv.org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hyperlink" Target="https://www.openaccess.cam.ac.uk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services" TargetMode="External"/><Relationship Id="rId4" Type="http://schemas.openxmlformats.org/officeDocument/2006/relationships/hyperlink" Target="https://zenodo.org/" TargetMode="External"/><Relationship Id="rId5" Type="http://schemas.openxmlformats.org/officeDocument/2006/relationships/hyperlink" Target="https://github.com" TargetMode="External"/><Relationship Id="rId6" Type="http://schemas.openxmlformats.org/officeDocument/2006/relationships/hyperlink" Target="https://gitlab.com" TargetMode="External"/><Relationship Id="rId7" Type="http://schemas.openxmlformats.org/officeDocument/2006/relationships/hyperlink" Target="https://bitbucket.org" TargetMode="External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re3data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osf.io/" TargetMode="Externa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hoosealicense.co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logs.ch.cam.ac.uk/pmr/2011/08/01/why-you-need-a-data-management-plan/" TargetMode="Externa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hyperlink" Target="https://en.wikipedia.org/wiki/The_Screa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e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3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sharing and Backup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Anne </a:t>
            </a:r>
            <a:r>
              <a:rPr lang="en-US" dirty="0" err="1" smtClean="0"/>
              <a:t>Pajon</a:t>
            </a:r>
            <a:endParaRPr lang="en-US" dirty="0"/>
          </a:p>
          <a:p>
            <a:r>
              <a:rPr lang="en-US" dirty="0" smtClean="0"/>
              <a:t>26</a:t>
            </a:r>
            <a:r>
              <a:rPr lang="en-US" baseline="30000" dirty="0" smtClean="0"/>
              <a:t>th</a:t>
            </a:r>
            <a:r>
              <a:rPr lang="en-US" dirty="0" smtClean="0"/>
              <a:t> February 2019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1" y="6161092"/>
            <a:ext cx="1117600" cy="39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3426" y="6554792"/>
            <a:ext cx="5543393" cy="2769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1200" i="1" dirty="0"/>
              <a:t>This work is licensed under a </a:t>
            </a:r>
            <a:r>
              <a:rPr lang="en-US" sz="1200" i="1" dirty="0" smtClean="0">
                <a:hlinkClick r:id="rId3"/>
              </a:rPr>
              <a:t>Creative Commons Attribution 4.0 International License</a:t>
            </a:r>
            <a:r>
              <a:rPr lang="en-US" sz="1200" i="1" dirty="0" smtClean="0"/>
              <a:t>.</a:t>
            </a:r>
            <a:endParaRPr lang="en-US" sz="1200" i="1" dirty="0"/>
          </a:p>
        </p:txBody>
      </p:sp>
      <p:sp>
        <p:nvSpPr>
          <p:cNvPr id="6" name="Rectangle 5"/>
          <p:cNvSpPr/>
          <p:nvPr/>
        </p:nvSpPr>
        <p:spPr>
          <a:xfrm>
            <a:off x="356750" y="521619"/>
            <a:ext cx="84084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0"/>
              </a:spcAft>
            </a:pPr>
            <a: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We will be using an electronic whiteboard (</a:t>
            </a:r>
            <a:r>
              <a:rPr lang="en-GB" i="1" dirty="0" err="1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Etherpad</a:t>
            </a:r>
            <a:r>
              <a:rPr lang="en-GB" i="1" dirty="0" smtClean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algn="ctr" fontAlgn="base">
              <a:spcAft>
                <a:spcPts val="0"/>
              </a:spcAft>
            </a:pPr>
            <a:r>
              <a:rPr lang="en-GB" i="1" dirty="0" smtClean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Please </a:t>
            </a:r>
            <a: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log onto your computer and access:</a:t>
            </a:r>
            <a:b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https://public.etherpad-mozilla.org/p/2019-2-26-cruk-ci-myrd</a:t>
            </a:r>
            <a:endParaRPr lang="en-GB" dirty="0">
              <a:solidFill>
                <a:srgbClr val="373737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35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2"/>
          <p:cNvSpPr txBox="1"/>
          <p:nvPr/>
        </p:nvSpPr>
        <p:spPr>
          <a:xfrm>
            <a:off x="1184401" y="3638642"/>
            <a:ext cx="1077619" cy="413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Email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802010" y="2279067"/>
            <a:ext cx="1882894" cy="1244291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3455565" y="2399904"/>
            <a:ext cx="2073600" cy="1012415"/>
          </a:xfrm>
          <a:prstGeom prst="rect">
            <a:avLst/>
          </a:prstGeom>
          <a:ln>
            <a:noFill/>
          </a:ln>
        </p:spPr>
      </p:pic>
      <p:sp>
        <p:nvSpPr>
          <p:cNvPr id="196" name="TextShape 3"/>
          <p:cNvSpPr txBox="1"/>
          <p:nvPr/>
        </p:nvSpPr>
        <p:spPr>
          <a:xfrm>
            <a:off x="3796811" y="3638969"/>
            <a:ext cx="1466541" cy="413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Website</a:t>
            </a:r>
          </a:p>
        </p:txBody>
      </p:sp>
      <p:pic>
        <p:nvPicPr>
          <p:cNvPr id="197" name="Picture 196"/>
          <p:cNvPicPr/>
          <p:nvPr/>
        </p:nvPicPr>
        <p:blipFill>
          <a:blip r:embed="rId4"/>
          <a:stretch/>
        </p:blipFill>
        <p:spPr>
          <a:xfrm>
            <a:off x="6361217" y="2399903"/>
            <a:ext cx="1913916" cy="933055"/>
          </a:xfrm>
          <a:prstGeom prst="rect">
            <a:avLst/>
          </a:prstGeom>
          <a:ln>
            <a:noFill/>
          </a:ln>
        </p:spPr>
      </p:pic>
      <p:sp>
        <p:nvSpPr>
          <p:cNvPr id="198" name="TextShape 4"/>
          <p:cNvSpPr txBox="1"/>
          <p:nvPr/>
        </p:nvSpPr>
        <p:spPr>
          <a:xfrm>
            <a:off x="6605477" y="3639295"/>
            <a:ext cx="1466541" cy="413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FTP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… file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5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data sharing is important?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20" y="1232972"/>
            <a:ext cx="6766976" cy="50726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2695" y="6305660"/>
            <a:ext cx="69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Data should be </a:t>
            </a:r>
            <a:r>
              <a:rPr lang="en-US" dirty="0"/>
              <a:t>shared to move our knowledge forward</a:t>
            </a:r>
          </a:p>
        </p:txBody>
      </p:sp>
    </p:spTree>
    <p:extLst>
      <p:ext uri="{BB962C8B-B14F-4D97-AF65-F5344CB8AC3E}">
        <p14:creationId xmlns:p14="http://schemas.microsoft.com/office/powerpoint/2010/main" val="218992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 to share?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dirty="0" smtClean="0"/>
              <a:t>aw data and associated metadata</a:t>
            </a:r>
          </a:p>
          <a:p>
            <a:r>
              <a:rPr lang="en-US" dirty="0"/>
              <a:t>S</a:t>
            </a:r>
            <a:r>
              <a:rPr lang="en-US" dirty="0" smtClean="0"/>
              <a:t>oftware and scripts</a:t>
            </a:r>
          </a:p>
          <a:p>
            <a:r>
              <a:rPr lang="en-US" dirty="0"/>
              <a:t>M</a:t>
            </a:r>
            <a:r>
              <a:rPr lang="en-US" dirty="0" smtClean="0"/>
              <a:t>ethods used</a:t>
            </a:r>
          </a:p>
          <a:p>
            <a:r>
              <a:rPr lang="en-US" dirty="0"/>
              <a:t>P</a:t>
            </a:r>
            <a:r>
              <a:rPr lang="en-US" dirty="0" smtClean="0"/>
              <a:t>rocessed data</a:t>
            </a:r>
          </a:p>
          <a:p>
            <a:r>
              <a:rPr lang="en-US" dirty="0"/>
              <a:t>P</a:t>
            </a:r>
            <a:r>
              <a:rPr lang="en-US" dirty="0" smtClean="0"/>
              <a:t>apers </a:t>
            </a:r>
          </a:p>
          <a:p>
            <a:pPr lvl="1"/>
            <a:r>
              <a:rPr lang="en-US" dirty="0" smtClean="0"/>
              <a:t>results and figures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What about non-positive results?</a:t>
            </a:r>
          </a:p>
          <a:p>
            <a:pPr lvl="1"/>
            <a:r>
              <a:rPr lang="en-US" dirty="0" smtClean="0"/>
              <a:t>RIO - Research Ideas and Outcomes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Would you consider Pre-Print for your draft manuscripts?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Screen Shot 2019-02-25 at 23.2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7" y="3359336"/>
            <a:ext cx="2654300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4" y="5287072"/>
            <a:ext cx="3057219" cy="5615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074" y="5863905"/>
            <a:ext cx="305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https://doaj.org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68067" y="4083236"/>
            <a:ext cx="265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https://riojournal.com/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318" y="5802196"/>
            <a:ext cx="2093799" cy="7271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20601" y="6486453"/>
            <a:ext cx="25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https://www.biorxiv.org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8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to share?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43"/>
            <a:ext cx="9144000" cy="43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 information early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data submission from the start</a:t>
            </a:r>
          </a:p>
          <a:p>
            <a:r>
              <a:rPr lang="en-US" dirty="0"/>
              <a:t>Collect metadata before submission</a:t>
            </a:r>
          </a:p>
          <a:p>
            <a:r>
              <a:rPr lang="en-US" dirty="0"/>
              <a:t>Keep a </a:t>
            </a:r>
            <a:r>
              <a:rPr lang="en-US" b="1" dirty="0"/>
              <a:t>ReadMe</a:t>
            </a:r>
            <a:r>
              <a:rPr lang="en-US" dirty="0"/>
              <a:t> file about your project</a:t>
            </a:r>
          </a:p>
          <a:p>
            <a:r>
              <a:rPr lang="en-US" dirty="0"/>
              <a:t>Consider using an electronic </a:t>
            </a:r>
            <a:r>
              <a:rPr lang="en-US" dirty="0" smtClean="0"/>
              <a:t>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3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213"/>
            <a:ext cx="9144000" cy="446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your publication Open Access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338878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Open Access Team will check your funder and journal policies and advise on how to comply with Open Access requirements.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1" y="2013720"/>
            <a:ext cx="25400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54" y="2217648"/>
            <a:ext cx="2260600" cy="48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1001" y="5808394"/>
            <a:ext cx="7301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hlinkClick r:id="rId5"/>
              </a:rPr>
              <a:t>https://www.openaccess.cam.ac.uk</a:t>
            </a:r>
            <a:r>
              <a:rPr lang="en-US" sz="3600" b="1" dirty="0" smtClean="0">
                <a:hlinkClick r:id="rId5"/>
              </a:rPr>
              <a:t>/</a:t>
            </a:r>
            <a:r>
              <a:rPr lang="en-US" sz="3600" b="1" dirty="0" smtClean="0"/>
              <a:t>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223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share your data?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9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Repositories for datasets</a:t>
            </a:r>
          </a:p>
          <a:p>
            <a:r>
              <a:rPr lang="en-US" sz="2400" dirty="0"/>
              <a:t>Discipline specific </a:t>
            </a:r>
          </a:p>
          <a:p>
            <a:pPr lvl="1"/>
            <a:r>
              <a:rPr lang="en-US" sz="2000" dirty="0"/>
              <a:t>Registry of Research Data Repositories </a:t>
            </a:r>
            <a:r>
              <a:rPr lang="en-US" sz="2000" dirty="0">
                <a:hlinkClick r:id="rId2"/>
              </a:rPr>
              <a:t>http://www.re3data.org/</a:t>
            </a:r>
            <a:endParaRPr lang="en-US" sz="2000" dirty="0"/>
          </a:p>
          <a:p>
            <a:pPr lvl="1"/>
            <a:r>
              <a:rPr lang="en-US" sz="2000" dirty="0"/>
              <a:t>EMBL-EBI services </a:t>
            </a:r>
            <a:r>
              <a:rPr lang="en-US" sz="2000" dirty="0">
                <a:hlinkClick r:id="rId3"/>
              </a:rPr>
              <a:t>https://www.ebi.ac.uk/services</a:t>
            </a:r>
            <a:endParaRPr lang="en-US" sz="2000" dirty="0"/>
          </a:p>
          <a:p>
            <a:r>
              <a:rPr lang="en-US" sz="2400" dirty="0"/>
              <a:t>General purpose </a:t>
            </a:r>
          </a:p>
          <a:p>
            <a:pPr lvl="1"/>
            <a:r>
              <a:rPr lang="en-US" sz="2000" dirty="0" err="1" smtClean="0"/>
              <a:t>Zenodo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://zenodo.org/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50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Repositories for software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github.com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err="1"/>
              <a:t>GitLab</a:t>
            </a:r>
            <a:r>
              <a:rPr lang="en-US" sz="2400" dirty="0"/>
              <a:t> </a:t>
            </a:r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gitlab.com</a:t>
            </a: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err="1"/>
              <a:t>Bitbucket</a:t>
            </a:r>
            <a:r>
              <a:rPr lang="en-US" sz="2400" dirty="0"/>
              <a:t> </a:t>
            </a: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bitbucket.org</a:t>
            </a:r>
            <a:r>
              <a:rPr lang="en-US" sz="2400" dirty="0" smtClean="0"/>
              <a:t>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57200" y="120653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Store, describe and deposit your data in suitable and trusted public data repositories and add a link to your data in your </a:t>
            </a:r>
            <a:r>
              <a:rPr lang="en-US" i="1" dirty="0" smtClean="0"/>
              <a:t>publication.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459776" y="6022543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Zenodo</a:t>
            </a:r>
            <a:r>
              <a:rPr lang="en-US" dirty="0"/>
              <a:t> </a:t>
            </a:r>
            <a:r>
              <a:rPr lang="en-US" dirty="0" smtClean="0"/>
              <a:t>assigns </a:t>
            </a:r>
            <a:r>
              <a:rPr lang="en-US" dirty="0"/>
              <a:t>a Digital Object Identifier (DOI) to make the upload easily and uniquely </a:t>
            </a:r>
            <a:r>
              <a:rPr lang="en-US" dirty="0" err="1"/>
              <a:t>citeable</a:t>
            </a:r>
            <a:r>
              <a:rPr lang="en-US" dirty="0"/>
              <a:t>, with </a:t>
            </a:r>
            <a:r>
              <a:rPr lang="en-US" dirty="0" err="1"/>
              <a:t>GitHub</a:t>
            </a:r>
            <a:r>
              <a:rPr lang="en-US" dirty="0"/>
              <a:t> integration to enable tracking of each release.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850" y="4434124"/>
            <a:ext cx="1948747" cy="574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569" y="5073896"/>
            <a:ext cx="1862028" cy="744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8597" y="4434124"/>
            <a:ext cx="2124504" cy="1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Science </a:t>
            </a:r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19566" y="1232972"/>
            <a:ext cx="5904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Cloud-based management for your </a:t>
            </a:r>
            <a:r>
              <a:rPr lang="en-US" dirty="0" smtClean="0"/>
              <a:t>projects @ </a:t>
            </a:r>
            <a:r>
              <a:rPr lang="en-US" dirty="0">
                <a:hlinkClick r:id="rId2"/>
              </a:rPr>
              <a:t>https://osf.io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26" y="2206581"/>
            <a:ext cx="6446148" cy="34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40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which license?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710" y="1600201"/>
            <a:ext cx="4191000" cy="68194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Share your work with one of the Creative </a:t>
            </a:r>
            <a:r>
              <a:rPr lang="en-US" b="1" dirty="0"/>
              <a:t>Commons </a:t>
            </a:r>
            <a:r>
              <a:rPr lang="en-US" b="1" dirty="0" smtClean="0"/>
              <a:t>licenses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68194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/>
              <a:t>Software licenses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3392" y="2020288"/>
            <a:ext cx="3788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choosealicense.com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72510" y="2251120"/>
            <a:ext cx="3993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https://creativecommons.org/</a:t>
            </a:r>
            <a:r>
              <a:rPr lang="en-US" sz="2400" dirty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53" y="2878609"/>
            <a:ext cx="3717494" cy="3119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00" y="3021273"/>
            <a:ext cx="3626421" cy="27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Always </a:t>
            </a:r>
            <a:r>
              <a:rPr lang="en-US" b="1" dirty="0" smtClean="0"/>
              <a:t>make a copy </a:t>
            </a:r>
            <a:r>
              <a:rPr lang="en-US" dirty="0" smtClean="0"/>
              <a:t>of your raw data</a:t>
            </a:r>
          </a:p>
          <a:p>
            <a:r>
              <a:rPr lang="en-US" b="1" dirty="0" smtClean="0"/>
              <a:t>Backup</a:t>
            </a:r>
            <a:r>
              <a:rPr lang="en-US" dirty="0" smtClean="0"/>
              <a:t> your data at least </a:t>
            </a:r>
            <a:r>
              <a:rPr lang="en-US" b="1" dirty="0" smtClean="0"/>
              <a:t>twice</a:t>
            </a:r>
            <a:r>
              <a:rPr lang="en-US" dirty="0" smtClean="0"/>
              <a:t> at two different locations </a:t>
            </a:r>
          </a:p>
          <a:p>
            <a:r>
              <a:rPr lang="en-US" dirty="0" smtClean="0"/>
              <a:t>Document your process using a </a:t>
            </a:r>
            <a:r>
              <a:rPr lang="en-US" b="1" dirty="0" smtClean="0"/>
              <a:t>ReadMe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Ideally </a:t>
            </a:r>
            <a:r>
              <a:rPr lang="en-US" dirty="0"/>
              <a:t>most data should be shared</a:t>
            </a:r>
          </a:p>
          <a:p>
            <a:pPr lvl="1"/>
            <a:r>
              <a:rPr lang="en-US" dirty="0"/>
              <a:t>Sharing is essential for all publicly funded research</a:t>
            </a:r>
          </a:p>
          <a:p>
            <a:pPr lvl="1"/>
            <a:r>
              <a:rPr lang="en-US" dirty="0" smtClean="0"/>
              <a:t>Share </a:t>
            </a:r>
            <a:r>
              <a:rPr lang="en-US" dirty="0"/>
              <a:t>as early as possible</a:t>
            </a:r>
          </a:p>
          <a:p>
            <a:pPr lvl="1"/>
            <a:r>
              <a:rPr lang="en-US" dirty="0"/>
              <a:t>Using suitable repositories and DOI</a:t>
            </a:r>
          </a:p>
          <a:p>
            <a:r>
              <a:rPr lang="en-US" dirty="0"/>
              <a:t>Under Creative Commons or Open Source </a:t>
            </a:r>
            <a:r>
              <a:rPr lang="en-US" dirty="0" smtClean="0"/>
              <a:t>license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59" y="356008"/>
            <a:ext cx="1686441" cy="16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6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4440" y="6252199"/>
            <a:ext cx="749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https://blogs.ch.cam.ac.uk/pmr/2011/08/01/why-you-need-a-data-management-plan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biLevel thresh="50000"/>
          </a:blip>
          <a:srcRect b="4174"/>
          <a:stretch/>
        </p:blipFill>
        <p:spPr>
          <a:xfrm>
            <a:off x="2956570" y="1587611"/>
            <a:ext cx="3230860" cy="4516306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4522105" y="5419272"/>
            <a:ext cx="116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xxxxxxxxxxx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106496" y="5613560"/>
            <a:ext cx="133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xxxxxxxxxxxxx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2804"/>
          </a:xfrm>
        </p:spPr>
        <p:txBody>
          <a:bodyPr>
            <a:normAutofit fontScale="90000"/>
          </a:bodyPr>
          <a:lstStyle/>
          <a:p>
            <a:r>
              <a:rPr lang="en-US" dirty="0"/>
              <a:t>To avoid data </a:t>
            </a:r>
            <a:r>
              <a:rPr lang="en-US" b="1" i="1" dirty="0"/>
              <a:t>disasters </a:t>
            </a:r>
            <a:r>
              <a:rPr lang="en-US" dirty="0"/>
              <a:t>...</a:t>
            </a:r>
            <a:br>
              <a:rPr lang="en-US" dirty="0"/>
            </a:br>
            <a:r>
              <a:rPr lang="en-US" sz="2800" dirty="0"/>
              <a:t>What would you do if you’d lose your data tomorrow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754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1475005" y="1417638"/>
            <a:ext cx="6104520" cy="4578120"/>
          </a:xfrm>
          <a:prstGeom prst="rect">
            <a:avLst/>
          </a:prstGeom>
          <a:ln>
            <a:noFill/>
          </a:ln>
        </p:spPr>
      </p:pic>
      <p:sp>
        <p:nvSpPr>
          <p:cNvPr id="12" name="TextShape 2"/>
          <p:cNvSpPr txBox="1"/>
          <p:nvPr/>
        </p:nvSpPr>
        <p:spPr>
          <a:xfrm>
            <a:off x="1475005" y="6006918"/>
            <a:ext cx="6104520" cy="55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Cancer Research UK – University of Manchester – 27 April 2017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x-none" dirty="0" smtClean="0"/>
              <a:t>if?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2"/>
          <p:cNvSpPr txBox="1"/>
          <p:nvPr/>
        </p:nvSpPr>
        <p:spPr>
          <a:xfrm>
            <a:off x="452159" y="3900767"/>
            <a:ext cx="4905941" cy="90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laptop got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stolen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office/house burnt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USB stick is lost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portable hard disk is damaged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data in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Dropbox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disappeared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/>
        </p:blipFill>
        <p:spPr>
          <a:xfrm>
            <a:off x="5358100" y="1417638"/>
            <a:ext cx="3423020" cy="4270545"/>
          </a:xfrm>
          <a:prstGeom prst="rect">
            <a:avLst/>
          </a:prstGeom>
          <a:ln>
            <a:noFill/>
          </a:ln>
        </p:spPr>
      </p:pic>
      <p:sp>
        <p:nvSpPr>
          <p:cNvPr id="13" name="TextShape 7"/>
          <p:cNvSpPr txBox="1"/>
          <p:nvPr/>
        </p:nvSpPr>
        <p:spPr>
          <a:xfrm>
            <a:off x="5565555" y="5692194"/>
            <a:ext cx="3020400" cy="19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https://en.wikipedia.org/wiki/</a:t>
            </a:r>
            <a:r>
              <a:rPr lang="en-US" sz="1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The_Scream</a:t>
            </a:r>
            <a:r>
              <a:rPr lang="en-US" sz="1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</a:t>
            </a:r>
            <a:r>
              <a:rPr lang="x-none" sz="2800" dirty="0" smtClean="0"/>
              <a:t>would you do if you’d lose your data tomorrow?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391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755" y="1552917"/>
            <a:ext cx="6950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Never work directly on the raw data 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66357" y="3058013"/>
            <a:ext cx="281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Leave it intact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50469" y="4563109"/>
            <a:ext cx="8243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Always </a:t>
            </a:r>
            <a:r>
              <a:rPr lang="en-US" sz="3600" b="1" dirty="0" smtClean="0"/>
              <a:t>make a copy</a:t>
            </a:r>
            <a:r>
              <a:rPr lang="en-US" sz="3600" dirty="0" smtClean="0"/>
              <a:t>, and work on the copy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0968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78850" y="294580"/>
            <a:ext cx="6927130" cy="855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671063" y="1287400"/>
            <a:ext cx="7779102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least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backups at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different locations</a:t>
            </a:r>
            <a:endParaRPr lang="en-US" sz="29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442477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disks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4"/>
          <p:cNvSpPr txBox="1"/>
          <p:nvPr/>
        </p:nvSpPr>
        <p:spPr>
          <a:xfrm>
            <a:off x="3153178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backup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5"/>
          <p:cNvSpPr txBox="1"/>
          <p:nvPr/>
        </p:nvSpPr>
        <p:spPr>
          <a:xfrm>
            <a:off x="6074832" y="2865788"/>
            <a:ext cx="1834891" cy="9340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Department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College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</a:t>
            </a: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606079" y="2870360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1743130" y="2862848"/>
            <a:ext cx="1410048" cy="1070547"/>
          </a:xfrm>
          <a:prstGeom prst="rect">
            <a:avLst/>
          </a:prstGeom>
          <a:ln>
            <a:noFill/>
          </a:ln>
        </p:spPr>
      </p:pic>
      <p:sp>
        <p:nvSpPr>
          <p:cNvPr id="125" name="TextShape 6"/>
          <p:cNvSpPr txBox="1"/>
          <p:nvPr/>
        </p:nvSpPr>
        <p:spPr>
          <a:xfrm>
            <a:off x="1065537" y="4446788"/>
            <a:ext cx="2384150" cy="834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</a:t>
            </a:r>
          </a:p>
          <a:p>
            <a:pPr algn="ctr"/>
            <a:r>
              <a:rPr lang="en-US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£10-15 / TB (1024GB)</a:t>
            </a:r>
          </a:p>
        </p:txBody>
      </p:sp>
      <p:pic>
        <p:nvPicPr>
          <p:cNvPr id="126" name="Picture 125"/>
          <p:cNvPicPr/>
          <p:nvPr/>
        </p:nvPicPr>
        <p:blipFill>
          <a:blip r:embed="rId4"/>
          <a:stretch/>
        </p:blipFill>
        <p:spPr>
          <a:xfrm>
            <a:off x="535544" y="4497082"/>
            <a:ext cx="638734" cy="684523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5"/>
          <a:stretch/>
        </p:blipFill>
        <p:spPr>
          <a:xfrm>
            <a:off x="568199" y="5452018"/>
            <a:ext cx="638734" cy="688442"/>
          </a:xfrm>
          <a:prstGeom prst="rect">
            <a:avLst/>
          </a:prstGeom>
          <a:ln>
            <a:noFill/>
          </a:ln>
        </p:spPr>
      </p:pic>
      <p:sp>
        <p:nvSpPr>
          <p:cNvPr id="128" name="TextShape 7"/>
          <p:cNvSpPr txBox="1"/>
          <p:nvPr/>
        </p:nvSpPr>
        <p:spPr>
          <a:xfrm>
            <a:off x="1272243" y="5374290"/>
            <a:ext cx="1874404" cy="8543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 rate</a:t>
            </a:r>
          </a:p>
          <a:p>
            <a:pPr algn="ctr"/>
            <a:r>
              <a:rPr lang="en-GB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1.5%/year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8"/>
          <p:cNvSpPr txBox="1"/>
          <p:nvPr/>
        </p:nvSpPr>
        <p:spPr>
          <a:xfrm>
            <a:off x="6194023" y="2379501"/>
            <a:ext cx="1955388" cy="361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Servers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6"/>
          <a:srcRect l="27367" r="30251"/>
          <a:stretch/>
        </p:blipFill>
        <p:spPr>
          <a:xfrm>
            <a:off x="7789226" y="2794265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7"/>
          <a:stretch/>
        </p:blipFill>
        <p:spPr>
          <a:xfrm>
            <a:off x="3495404" y="2986297"/>
            <a:ext cx="651796" cy="830507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8"/>
          <a:srcRect l="27126" t="13626" r="26606" b="15631"/>
          <a:stretch/>
        </p:blipFill>
        <p:spPr>
          <a:xfrm>
            <a:off x="4209898" y="2903345"/>
            <a:ext cx="925446" cy="943505"/>
          </a:xfrm>
          <a:prstGeom prst="rect">
            <a:avLst/>
          </a:prstGeom>
          <a:ln>
            <a:noFill/>
          </a:ln>
        </p:spPr>
      </p:pic>
      <p:sp>
        <p:nvSpPr>
          <p:cNvPr id="133" name="TextShape 9"/>
          <p:cNvSpPr txBox="1"/>
          <p:nvPr/>
        </p:nvSpPr>
        <p:spPr>
          <a:xfrm>
            <a:off x="3580307" y="4529741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 (limit)</a:t>
            </a:r>
          </a:p>
        </p:txBody>
      </p:sp>
      <p:sp>
        <p:nvSpPr>
          <p:cNvPr id="134" name="TextShape 10"/>
          <p:cNvSpPr txBox="1"/>
          <p:nvPr/>
        </p:nvSpPr>
        <p:spPr>
          <a:xfrm>
            <a:off x="3580634" y="5444180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 data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</a:t>
            </a:r>
          </a:p>
        </p:txBody>
      </p:sp>
      <p:sp>
        <p:nvSpPr>
          <p:cNvPr id="135" name="TextShape 11"/>
          <p:cNvSpPr txBox="1"/>
          <p:nvPr/>
        </p:nvSpPr>
        <p:spPr>
          <a:xfrm>
            <a:off x="6160714" y="5376903"/>
            <a:ext cx="2385130" cy="870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between institutions</a:t>
            </a:r>
          </a:p>
        </p:txBody>
      </p:sp>
      <p:sp>
        <p:nvSpPr>
          <p:cNvPr id="136" name="TextShape 12"/>
          <p:cNvSpPr txBox="1"/>
          <p:nvPr/>
        </p:nvSpPr>
        <p:spPr>
          <a:xfrm>
            <a:off x="6258027" y="4479447"/>
            <a:ext cx="2014494" cy="8347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Managed by experts</a:t>
            </a:r>
          </a:p>
        </p:txBody>
      </p:sp>
      <p:pic>
        <p:nvPicPr>
          <p:cNvPr id="137" name="Picture 136"/>
          <p:cNvPicPr/>
          <p:nvPr/>
        </p:nvPicPr>
        <p:blipFill>
          <a:blip r:embed="rId9"/>
          <a:srcRect l="17867" t="17438" r="17867" b="17438"/>
          <a:stretch/>
        </p:blipFill>
        <p:spPr>
          <a:xfrm>
            <a:off x="5135344" y="3069250"/>
            <a:ext cx="736046" cy="58328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4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2"/>
          <p:cNvSpPr txBox="1"/>
          <p:nvPr/>
        </p:nvSpPr>
        <p:spPr>
          <a:xfrm>
            <a:off x="3087541" y="1254742"/>
            <a:ext cx="154817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667622" y="1261926"/>
            <a:ext cx="2155238" cy="6015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932630" y="1433384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270058" y="2337699"/>
            <a:ext cx="1410048" cy="1070547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4"/>
          <a:srcRect l="27367" r="30251"/>
          <a:stretch/>
        </p:blipFill>
        <p:spPr>
          <a:xfrm>
            <a:off x="1769581" y="1954940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5"/>
          <a:stretch/>
        </p:blipFill>
        <p:spPr>
          <a:xfrm>
            <a:off x="484929" y="4208707"/>
            <a:ext cx="841522" cy="107218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6"/>
          <a:srcRect l="27126" t="13626" r="26606" b="15631"/>
          <a:stretch/>
        </p:blipFill>
        <p:spPr>
          <a:xfrm>
            <a:off x="1382617" y="4126734"/>
            <a:ext cx="1205954" cy="1229594"/>
          </a:xfrm>
          <a:prstGeom prst="rect">
            <a:avLst/>
          </a:prstGeom>
          <a:ln>
            <a:noFill/>
          </a:ln>
        </p:spPr>
      </p:pic>
      <p:sp>
        <p:nvSpPr>
          <p:cNvPr id="146" name="TextShape 4"/>
          <p:cNvSpPr txBox="1"/>
          <p:nvPr/>
        </p:nvSpPr>
        <p:spPr>
          <a:xfrm>
            <a:off x="2523588" y="2111702"/>
            <a:ext cx="2648983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sp>
        <p:nvSpPr>
          <p:cNvPr id="147" name="TextShape 5"/>
          <p:cNvSpPr txBox="1"/>
          <p:nvPr/>
        </p:nvSpPr>
        <p:spPr>
          <a:xfrm>
            <a:off x="5343684" y="1898768"/>
            <a:ext cx="2699272" cy="10829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Install software </a:t>
            </a:r>
          </a:p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Time machine (Mac users)</a:t>
            </a:r>
          </a:p>
        </p:txBody>
      </p:sp>
      <p:sp>
        <p:nvSpPr>
          <p:cNvPr id="148" name="TextShape 6"/>
          <p:cNvSpPr txBox="1"/>
          <p:nvPr/>
        </p:nvSpPr>
        <p:spPr>
          <a:xfrm>
            <a:off x="5356092" y="4529740"/>
            <a:ext cx="3353028" cy="14386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Automatically upload files to the cloud when any changes are saved</a:t>
            </a:r>
          </a:p>
        </p:txBody>
      </p:sp>
      <p:sp>
        <p:nvSpPr>
          <p:cNvPr id="149" name="TextShape 7"/>
          <p:cNvSpPr txBox="1"/>
          <p:nvPr/>
        </p:nvSpPr>
        <p:spPr>
          <a:xfrm>
            <a:off x="2654208" y="4822688"/>
            <a:ext cx="2566039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pic>
        <p:nvPicPr>
          <p:cNvPr id="150" name="Picture 149"/>
          <p:cNvPicPr/>
          <p:nvPr/>
        </p:nvPicPr>
        <p:blipFill>
          <a:blip r:embed="rId7"/>
          <a:stretch/>
        </p:blipFill>
        <p:spPr>
          <a:xfrm>
            <a:off x="8153983" y="2156770"/>
            <a:ext cx="552525" cy="552583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8"/>
          <a:srcRect l="17867" t="17438" r="17867" b="17438"/>
          <a:stretch/>
        </p:blipFill>
        <p:spPr>
          <a:xfrm>
            <a:off x="829440" y="5415114"/>
            <a:ext cx="995328" cy="788704"/>
          </a:xfrm>
          <a:prstGeom prst="rect">
            <a:avLst/>
          </a:prstGeom>
          <a:ln>
            <a:noFill/>
          </a:ln>
        </p:spPr>
      </p:pic>
      <p:sp>
        <p:nvSpPr>
          <p:cNvPr id="152" name="TextShape 8"/>
          <p:cNvSpPr txBox="1"/>
          <p:nvPr/>
        </p:nvSpPr>
        <p:spPr>
          <a:xfrm>
            <a:off x="5316253" y="3054227"/>
            <a:ext cx="2648983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RAID technology</a:t>
            </a:r>
          </a:p>
        </p:txBody>
      </p:sp>
      <p:sp>
        <p:nvSpPr>
          <p:cNvPr id="153" name="TextShape 9"/>
          <p:cNvSpPr txBox="1"/>
          <p:nvPr/>
        </p:nvSpPr>
        <p:spPr>
          <a:xfrm>
            <a:off x="5316253" y="3577091"/>
            <a:ext cx="1902487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Checksums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8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3"/>
          <p:cNvSpPr/>
          <p:nvPr/>
        </p:nvSpPr>
        <p:spPr>
          <a:xfrm>
            <a:off x="4572000" y="1317221"/>
            <a:ext cx="0" cy="487919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extShape 4"/>
          <p:cNvSpPr txBox="1"/>
          <p:nvPr/>
        </p:nvSpPr>
        <p:spPr>
          <a:xfrm>
            <a:off x="983572" y="2512365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</a:t>
            </a:r>
          </a:p>
        </p:txBody>
      </p:sp>
      <p:sp>
        <p:nvSpPr>
          <p:cNvPr id="158" name="TextShape 5"/>
          <p:cNvSpPr txBox="1"/>
          <p:nvPr/>
        </p:nvSpPr>
        <p:spPr>
          <a:xfrm>
            <a:off x="3498016" y="2512692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week</a:t>
            </a:r>
          </a:p>
        </p:txBody>
      </p:sp>
      <p:sp>
        <p:nvSpPr>
          <p:cNvPr id="159" name="TextShape 6"/>
          <p:cNvSpPr txBox="1"/>
          <p:nvPr/>
        </p:nvSpPr>
        <p:spPr>
          <a:xfrm>
            <a:off x="5849185" y="2447375"/>
            <a:ext cx="2553630" cy="73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month-year</a:t>
            </a: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3149586" y="3050578"/>
            <a:ext cx="2082417" cy="2082636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1203014" y="3427132"/>
            <a:ext cx="1018840" cy="1336714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4"/>
          <a:stretch/>
        </p:blipFill>
        <p:spPr>
          <a:xfrm>
            <a:off x="6234515" y="3133204"/>
            <a:ext cx="1685004" cy="20447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manual </a:t>
            </a:r>
            <a:r>
              <a:rPr lang="is-IS" dirty="0" smtClean="0"/>
              <a:t>… how often?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0575" y="1814762"/>
            <a:ext cx="6902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much would you be willing to lose?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93381" y="5469529"/>
            <a:ext cx="7357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Software allows you to set up </a:t>
            </a:r>
            <a:r>
              <a:rPr lang="en-US" sz="3200" b="1" i="1" dirty="0" smtClean="0"/>
              <a:t>backup time </a:t>
            </a:r>
          </a:p>
          <a:p>
            <a:pPr algn="ctr"/>
            <a:r>
              <a:rPr lang="en-US" sz="3200" i="1" dirty="0" smtClean="0"/>
              <a:t>automatically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6326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2"/>
          <p:cNvSpPr txBox="1"/>
          <p:nvPr/>
        </p:nvSpPr>
        <p:spPr>
          <a:xfrm>
            <a:off x="379452" y="2770098"/>
            <a:ext cx="1492992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Space/price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2885406" y="1280542"/>
            <a:ext cx="882994" cy="1125087"/>
          </a:xfrm>
          <a:prstGeom prst="rect">
            <a:avLst/>
          </a:prstGeom>
          <a:ln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rcRect l="27126" t="13626" r="26606" b="15631"/>
          <a:stretch/>
        </p:blipFill>
        <p:spPr>
          <a:xfrm>
            <a:off x="4925698" y="1244291"/>
            <a:ext cx="1161216" cy="1183872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rcRect l="17867" t="17438" r="17867" b="17438"/>
          <a:stretch/>
        </p:blipFill>
        <p:spPr>
          <a:xfrm>
            <a:off x="7082895" y="1362514"/>
            <a:ext cx="1151419" cy="91248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4593269" y="2636851"/>
            <a:ext cx="1841096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 (free)</a:t>
            </a:r>
          </a:p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TB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(£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80/year)</a:t>
            </a:r>
          </a:p>
        </p:txBody>
      </p:sp>
      <p:sp>
        <p:nvSpPr>
          <p:cNvPr id="170" name="TextShape 4"/>
          <p:cNvSpPr txBox="1"/>
          <p:nvPr/>
        </p:nvSpPr>
        <p:spPr>
          <a:xfrm>
            <a:off x="7140368" y="2636852"/>
            <a:ext cx="1161216" cy="5813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GB (free)</a:t>
            </a:r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TB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(£56)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5"/>
          <p:cNvSpPr txBox="1"/>
          <p:nvPr/>
        </p:nvSpPr>
        <p:spPr>
          <a:xfrm>
            <a:off x="183522" y="3385711"/>
            <a:ext cx="1905100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history and recovery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6"/>
          <p:cNvSpPr txBox="1"/>
          <p:nvPr/>
        </p:nvSpPr>
        <p:spPr>
          <a:xfrm>
            <a:off x="542728" y="4646658"/>
            <a:ext cx="107827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7"/>
          <p:cNvSpPr txBox="1"/>
          <p:nvPr/>
        </p:nvSpPr>
        <p:spPr>
          <a:xfrm>
            <a:off x="248832" y="4092769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size limit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8"/>
          <p:cNvSpPr txBox="1"/>
          <p:nvPr/>
        </p:nvSpPr>
        <p:spPr>
          <a:xfrm>
            <a:off x="2621553" y="3504262"/>
            <a:ext cx="1578548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unlimited</a:t>
            </a:r>
          </a:p>
        </p:txBody>
      </p:sp>
      <p:sp>
        <p:nvSpPr>
          <p:cNvPr id="175" name="TextShape 9"/>
          <p:cNvSpPr txBox="1"/>
          <p:nvPr/>
        </p:nvSpPr>
        <p:spPr>
          <a:xfrm>
            <a:off x="761517" y="5326609"/>
            <a:ext cx="66355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10"/>
          <p:cNvSpPr txBox="1"/>
          <p:nvPr/>
        </p:nvSpPr>
        <p:spPr>
          <a:xfrm>
            <a:off x="2161769" y="2637504"/>
            <a:ext cx="2322432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GB (free)</a:t>
            </a:r>
          </a:p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1TB (£9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year)</a:t>
            </a:r>
          </a:p>
        </p:txBody>
      </p:sp>
      <p:sp>
        <p:nvSpPr>
          <p:cNvPr id="177" name="TextShape 11"/>
          <p:cNvSpPr txBox="1"/>
          <p:nvPr/>
        </p:nvSpPr>
        <p:spPr>
          <a:xfrm>
            <a:off x="2221854" y="5250188"/>
            <a:ext cx="2272143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 Linux,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78" name="TextShape 12"/>
          <p:cNvSpPr txBox="1"/>
          <p:nvPr/>
        </p:nvSpPr>
        <p:spPr>
          <a:xfrm>
            <a:off x="3078725" y="4679970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79" name="TextShape 13"/>
          <p:cNvSpPr txBox="1"/>
          <p:nvPr/>
        </p:nvSpPr>
        <p:spPr>
          <a:xfrm>
            <a:off x="4900227" y="4679970"/>
            <a:ext cx="137869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TextShape 14"/>
          <p:cNvSpPr txBox="1"/>
          <p:nvPr/>
        </p:nvSpPr>
        <p:spPr>
          <a:xfrm>
            <a:off x="7552476" y="4679970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81" name="TextShape 15"/>
          <p:cNvSpPr txBox="1"/>
          <p:nvPr/>
        </p:nvSpPr>
        <p:spPr>
          <a:xfrm>
            <a:off x="248832" y="5986965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16"/>
          <p:cNvSpPr txBox="1"/>
          <p:nvPr/>
        </p:nvSpPr>
        <p:spPr>
          <a:xfrm>
            <a:off x="2450440" y="5968676"/>
            <a:ext cx="1907712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 anywhere on any devices</a:t>
            </a:r>
          </a:p>
        </p:txBody>
      </p:sp>
      <p:sp>
        <p:nvSpPr>
          <p:cNvPr id="183" name="TextShape 17"/>
          <p:cNvSpPr txBox="1"/>
          <p:nvPr/>
        </p:nvSpPr>
        <p:spPr>
          <a:xfrm>
            <a:off x="3078725" y="4157433"/>
            <a:ext cx="65375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None</a:t>
            </a:r>
          </a:p>
        </p:txBody>
      </p:sp>
      <p:sp>
        <p:nvSpPr>
          <p:cNvPr id="184" name="TextShape 18"/>
          <p:cNvSpPr txBox="1"/>
          <p:nvPr/>
        </p:nvSpPr>
        <p:spPr>
          <a:xfrm>
            <a:off x="5364583" y="3504262"/>
            <a:ext cx="43888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</a:p>
        </p:txBody>
      </p:sp>
      <p:sp>
        <p:nvSpPr>
          <p:cNvPr id="185" name="TextShape 19"/>
          <p:cNvSpPr txBox="1"/>
          <p:nvPr/>
        </p:nvSpPr>
        <p:spPr>
          <a:xfrm>
            <a:off x="5299272" y="4157433"/>
            <a:ext cx="527054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GB</a:t>
            </a:r>
          </a:p>
        </p:txBody>
      </p:sp>
      <p:sp>
        <p:nvSpPr>
          <p:cNvPr id="186" name="TextShape 20"/>
          <p:cNvSpPr txBox="1"/>
          <p:nvPr/>
        </p:nvSpPr>
        <p:spPr>
          <a:xfrm>
            <a:off x="4834264" y="5250514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87" name="TextShape 21"/>
          <p:cNvSpPr txBox="1"/>
          <p:nvPr/>
        </p:nvSpPr>
        <p:spPr>
          <a:xfrm>
            <a:off x="5095505" y="6063059"/>
            <a:ext cx="1288571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editing</a:t>
            </a:r>
          </a:p>
        </p:txBody>
      </p:sp>
      <p:sp>
        <p:nvSpPr>
          <p:cNvPr id="188" name="TextShape 22"/>
          <p:cNvSpPr txBox="1"/>
          <p:nvPr/>
        </p:nvSpPr>
        <p:spPr>
          <a:xfrm>
            <a:off x="7029994" y="3504262"/>
            <a:ext cx="153870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Last 90 days</a:t>
            </a:r>
          </a:p>
        </p:txBody>
      </p:sp>
      <p:sp>
        <p:nvSpPr>
          <p:cNvPr id="189" name="TextShape 23"/>
          <p:cNvSpPr txBox="1"/>
          <p:nvPr/>
        </p:nvSpPr>
        <p:spPr>
          <a:xfrm>
            <a:off x="6949662" y="5954633"/>
            <a:ext cx="174966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Integration with Microsoft Office</a:t>
            </a:r>
          </a:p>
        </p:txBody>
      </p:sp>
      <p:sp>
        <p:nvSpPr>
          <p:cNvPr id="190" name="TextShape 24"/>
          <p:cNvSpPr txBox="1"/>
          <p:nvPr/>
        </p:nvSpPr>
        <p:spPr>
          <a:xfrm>
            <a:off x="7389200" y="4157433"/>
            <a:ext cx="77457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</a:t>
            </a:r>
          </a:p>
        </p:txBody>
      </p:sp>
      <p:sp>
        <p:nvSpPr>
          <p:cNvPr id="191" name="TextShape 25"/>
          <p:cNvSpPr txBox="1"/>
          <p:nvPr/>
        </p:nvSpPr>
        <p:spPr>
          <a:xfrm>
            <a:off x="6956846" y="5250841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backup and file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5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</TotalTime>
  <Words>948</Words>
  <Application>Microsoft Macintosh PowerPoint</Application>
  <PresentationFormat>On-screen Show (4:3)</PresentationFormat>
  <Paragraphs>174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Data sharing and Backup</vt:lpstr>
      <vt:lpstr>To avoid data disasters ... What would you do if you’d lose your data tomorrow?</vt:lpstr>
      <vt:lpstr>What if?</vt:lpstr>
      <vt:lpstr>What would you do if you’d lose your data tomorrow?</vt:lpstr>
      <vt:lpstr>PowerPoint Presentation</vt:lpstr>
      <vt:lpstr>Data backup</vt:lpstr>
      <vt:lpstr>Data backup</vt:lpstr>
      <vt:lpstr>If manual … how often?</vt:lpstr>
      <vt:lpstr>Data backup and file sharing</vt:lpstr>
      <vt:lpstr>More … file sharing</vt:lpstr>
      <vt:lpstr>Why data sharing is important?</vt:lpstr>
      <vt:lpstr>What data to share?</vt:lpstr>
      <vt:lpstr>When to share?</vt:lpstr>
      <vt:lpstr>Gather information early</vt:lpstr>
      <vt:lpstr>Making your publication Open Access</vt:lpstr>
      <vt:lpstr>How to share your data?</vt:lpstr>
      <vt:lpstr>Open Science Framework</vt:lpstr>
      <vt:lpstr>Under which license?</vt:lpstr>
      <vt:lpstr>Conclusion</vt:lpstr>
    </vt:vector>
  </TitlesOfParts>
  <Company>CRUK Cambridge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Su</dc:creator>
  <cp:lastModifiedBy>Cancer Research UK</cp:lastModifiedBy>
  <cp:revision>210</cp:revision>
  <dcterms:created xsi:type="dcterms:W3CDTF">2018-02-23T07:46:05Z</dcterms:created>
  <dcterms:modified xsi:type="dcterms:W3CDTF">2019-02-26T00:35:23Z</dcterms:modified>
</cp:coreProperties>
</file>